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2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media1.mp4" ContentType="video/unknown"/>
  <Override PartName="/ppt/notesSlides/notesSlide9.xml" ContentType="application/vnd.openxmlformats-officedocument.presentationml.notesSlide+xml"/>
  <Override PartName="/ppt/media/media2.mp4" ContentType="video/unknown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안녕하세요 이번 캡스톤 디자인 와이비 프로젝트를 수행하고 있는 8조 팀 모비컴 입니다.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저희의 향후 계획은 이렇습니다. 먼저 직접 실험을 통해 얻어낸 데이터셋을 학습된 데이터와 비교하는 작업을 수행합니다. 이 작업이 끝나면 다음으로 얻어지는 결과를 실시간으로 학습된 데이터와 비교하여 보여주는 작업을 해줄 수 있도록 합니다. 이 실시간으로 보여지는 결과를 모바일에서도 볼 수 있도록 합니다. 다른 데이터 셋을 이용한 검증 단계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Shape 19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저희의 프로젝트는 건물안에 이미 설치되어 있는 기기간의 통신을 통해 침입자 등을 감시합니다. 침입자의 WiFi 접속이 필요하지 않습니다.</a:t>
            </a:r>
          </a:p>
          <a:p>
            <a:pPr/>
            <a:r>
              <a:t>특정한 사람의 움직임만을 감지해 내는 것이 아니라 가능할 것으로 보입니다.</a:t>
            </a:r>
          </a:p>
          <a:p>
            <a:pPr/>
            <a:r>
              <a:t>홈 IoT에 적용을 한다면 사람이 손을 들어올리는 행동 혹은 다른 행동을 통해서 방안의 불을 끄고 킬 수 있는 역할을 할 수 있을 거라 예상됩니다.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현재 이 답변들에 대해서는 수행계획서의 수정을 통해서 이루어졌습니다.</a:t>
            </a:r>
          </a:p>
          <a:p>
            <a:pPr/>
            <a:r>
              <a:t>저희의 중간발표는 여기까지입니다. 감사합니다.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저희의 개발 목표, 진행 상황, 시연 동영상을 보여드린 후 향후 계획에 대해 말씀드리겠습니다.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먼저 저희의 개발 목표를 말씀드리겠습니다. 저희는 현재 사용 되고 있는 기술들에 대한 단점을 극복할 수 있는 대안책을 제시하고자 합니다. 예를 들어, 카메라와 레이져를 이용하는 방법을 사용하고 있는 기술은 사각 지대라는 단점을 극복할 수 없습니다. 하지만 저희가 보여드릴 WiFi CSI 기술을 사용하면 이 점을 극복할 수 있습니다. 그 이유는 WiFi의 신호는 어디로나 퍼져나가기 때문에 사각지대가 존재하지 않기 때문입니다.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다음으로 저희의 진행 상황을 알려 드리겠습니다. 저희는 현재 3 단계를 수행해 왔습니다. 행동 샘플 추출 단계, 샘플을 이용한 학습 단계 그리고 마지막으로 패킷 전송을 통한 사람의 행동 변화 데이터셋 만들기 단계 입니다.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hape 1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첫번 째로 행동 샘플 추출 단계 입니다. 이 프로젝트에서 사람의 움직임을 파악하기 위하여 가장 먼저 해야할 것이 행동 샘플을 추출하는 단계입니다. 그 이유는 먼저 텐서 플로우를 사용한 기계학습을 시키기 위해서는 정확한 행동에 해당하는 샘플을 바탕으로 학습을 시켜야 하기 때문입니다. 정확한 행동이 있어야 그 행동을 바탕으로 다음에 들어온 값을 비교 분석하여 결과를 도출해 낼 수 있기 때문입니다. 이 단계에서 추출되는 샘플 데이터 값은 그래프로 나타내어지며 그 그래프는 timestamp, phase, amplitude 값을 가지고 있습니다.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샘플을 추출한 이후, 텐서 플로우에 그 샘플을 학습 시키는 과정입니다. 텐서 플로우에 샘플을 학습 시키면 ckpt 파일로 변환되어서 나오게 됩니다.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패킷 전송을 하기 위해서 따로 제한된 공간에서 사람의 움직임을 측정하는 실험을 합니다. 현재 진행되고 있는 측정 방법은 두 개의 NIC사이에서 패킷이 전송되는 과정에서, 송신되는 전파의 사이에 있는 장애물에 따른 정파의 변화를 수치화해서 측정하는 방법입니다. 이 사람의 움직임에 대한 변화를 적절한 방법을 통해 유의미한 데이터로 변환하면 amplitude(크기), phase(위상), timestamp로 나뉘게 되며 이를 학습시킨 머신에 적용하여 제스쳐를 인식할 수 있습니다.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이 시연 영상은 저희가 패킷 전송을 통해서 만들어낸 데이터셋을 그래프로 표현해 준 것입니다.</a:t>
            </a:r>
          </a:p>
          <a:p>
            <a:pPr/>
            <a:r>
              <a:t>다음 영상은 패킷 전송 간에 사람이 서 있는 경우입니다.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Shape 1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이번 영상은 사람이 패킷 전송 간에 걷는 행동을 할 경우 나타내어지는 그래프 모양입니다.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Relationship Id="rId4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video" Target="../media/media2.mp4"/><Relationship Id="rId5" Type="http://schemas.microsoft.com/office/2007/relationships/media" Target="../media/media2.mp4"/><Relationship Id="rId6" Type="http://schemas.openxmlformats.org/officeDocument/2006/relationships/image" Target="../media/image1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video" Target="../media/media1.mp4"/><Relationship Id="rId5" Type="http://schemas.microsoft.com/office/2007/relationships/media" Target="../media/media1.mp4"/><Relationship Id="rId6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/>
          <p:nvPr/>
        </p:nvSpPr>
        <p:spPr>
          <a:xfrm>
            <a:off x="2779762" y="3576141"/>
            <a:ext cx="7718624" cy="1892301"/>
          </a:xfrm>
          <a:prstGeom prst="rect">
            <a:avLst/>
          </a:prstGeom>
          <a:solidFill>
            <a:srgbClr val="8BBFD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0" name="Rectangle"/>
          <p:cNvSpPr/>
          <p:nvPr/>
        </p:nvSpPr>
        <p:spPr>
          <a:xfrm>
            <a:off x="5867400" y="1598414"/>
            <a:ext cx="1543348" cy="14749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1" name="WiBi"/>
          <p:cNvSpPr txBox="1"/>
          <p:nvPr>
            <p:ph type="ctrTitle"/>
          </p:nvPr>
        </p:nvSpPr>
        <p:spPr>
          <a:xfrm>
            <a:off x="1168400" y="1231900"/>
            <a:ext cx="10464800" cy="2816325"/>
          </a:xfrm>
          <a:prstGeom prst="rect">
            <a:avLst/>
          </a:prstGeom>
        </p:spPr>
        <p:txBody>
          <a:bodyPr/>
          <a:lstStyle>
            <a:lvl1pPr defTabSz="496570">
              <a:defRPr sz="21250">
                <a:latin typeface="蘋果儷中黑"/>
                <a:ea typeface="蘋果儷中黑"/>
                <a:cs typeface="蘋果儷中黑"/>
                <a:sym typeface="蘋果儷中黑"/>
              </a:defRPr>
            </a:lvl1pPr>
          </a:lstStyle>
          <a:p>
            <a:pPr/>
            <a:r>
              <a:t>WiBi</a:t>
            </a:r>
          </a:p>
        </p:txBody>
      </p:sp>
      <p:sp>
        <p:nvSpPr>
          <p:cNvPr id="122" name="TEAM MOBICOM"/>
          <p:cNvSpPr txBox="1"/>
          <p:nvPr>
            <p:ph type="subTitle" sz="quarter" idx="1"/>
          </p:nvPr>
        </p:nvSpPr>
        <p:spPr>
          <a:xfrm>
            <a:off x="1270000" y="4361904"/>
            <a:ext cx="10464800" cy="2248992"/>
          </a:xfrm>
          <a:prstGeom prst="rect">
            <a:avLst/>
          </a:prstGeom>
        </p:spPr>
        <p:txBody>
          <a:bodyPr/>
          <a:lstStyle/>
          <a:p>
            <a:pPr/>
            <a:r>
              <a:t>TEAM MOBICOM</a:t>
            </a:r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4403" t="16706" r="8769" b="1162"/>
          <a:stretch>
            <a:fillRect/>
          </a:stretch>
        </p:blipFill>
        <p:spPr>
          <a:xfrm rot="2507878">
            <a:off x="7653839" y="768081"/>
            <a:ext cx="2349318" cy="1261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4" h="21596" fill="norm" stroke="1" extrusionOk="0">
                <a:moveTo>
                  <a:pt x="10792" y="0"/>
                </a:moveTo>
                <a:cubicBezTo>
                  <a:pt x="9514" y="-4"/>
                  <a:pt x="8641" y="23"/>
                  <a:pt x="7942" y="143"/>
                </a:cubicBezTo>
                <a:cubicBezTo>
                  <a:pt x="7925" y="146"/>
                  <a:pt x="7903" y="140"/>
                  <a:pt x="7887" y="143"/>
                </a:cubicBezTo>
                <a:cubicBezTo>
                  <a:pt x="6707" y="361"/>
                  <a:pt x="6014" y="875"/>
                  <a:pt x="4669" y="2073"/>
                </a:cubicBezTo>
                <a:cubicBezTo>
                  <a:pt x="4354" y="2352"/>
                  <a:pt x="4043" y="2649"/>
                  <a:pt x="3743" y="2949"/>
                </a:cubicBezTo>
                <a:cubicBezTo>
                  <a:pt x="3460" y="3231"/>
                  <a:pt x="3191" y="3510"/>
                  <a:pt x="2930" y="3799"/>
                </a:cubicBezTo>
                <a:cubicBezTo>
                  <a:pt x="2912" y="3819"/>
                  <a:pt x="2894" y="3839"/>
                  <a:pt x="2876" y="3860"/>
                </a:cubicBezTo>
                <a:cubicBezTo>
                  <a:pt x="2334" y="4464"/>
                  <a:pt x="1849" y="5080"/>
                  <a:pt x="1429" y="5668"/>
                </a:cubicBezTo>
                <a:cubicBezTo>
                  <a:pt x="1409" y="5695"/>
                  <a:pt x="1383" y="5728"/>
                  <a:pt x="1363" y="5756"/>
                </a:cubicBezTo>
                <a:cubicBezTo>
                  <a:pt x="1336" y="5794"/>
                  <a:pt x="1316" y="5827"/>
                  <a:pt x="1290" y="5865"/>
                </a:cubicBezTo>
                <a:cubicBezTo>
                  <a:pt x="515" y="6998"/>
                  <a:pt x="35" y="8024"/>
                  <a:pt x="0" y="8725"/>
                </a:cubicBezTo>
                <a:cubicBezTo>
                  <a:pt x="24" y="8996"/>
                  <a:pt x="216" y="9344"/>
                  <a:pt x="496" y="9677"/>
                </a:cubicBezTo>
                <a:cubicBezTo>
                  <a:pt x="877" y="9551"/>
                  <a:pt x="1461" y="8908"/>
                  <a:pt x="2230" y="7720"/>
                </a:cubicBezTo>
                <a:cubicBezTo>
                  <a:pt x="7116" y="181"/>
                  <a:pt x="14321" y="229"/>
                  <a:pt x="19484" y="7835"/>
                </a:cubicBezTo>
                <a:cubicBezTo>
                  <a:pt x="20367" y="9136"/>
                  <a:pt x="20958" y="9744"/>
                  <a:pt x="21284" y="9697"/>
                </a:cubicBezTo>
                <a:cubicBezTo>
                  <a:pt x="21300" y="9688"/>
                  <a:pt x="21321" y="9695"/>
                  <a:pt x="21335" y="9684"/>
                </a:cubicBezTo>
                <a:cubicBezTo>
                  <a:pt x="21344" y="9680"/>
                  <a:pt x="21349" y="9668"/>
                  <a:pt x="21357" y="9663"/>
                </a:cubicBezTo>
                <a:cubicBezTo>
                  <a:pt x="21537" y="9494"/>
                  <a:pt x="21600" y="9122"/>
                  <a:pt x="21565" y="8651"/>
                </a:cubicBezTo>
                <a:cubicBezTo>
                  <a:pt x="21469" y="7600"/>
                  <a:pt x="20452" y="5885"/>
                  <a:pt x="18974" y="4179"/>
                </a:cubicBezTo>
                <a:cubicBezTo>
                  <a:pt x="18431" y="3610"/>
                  <a:pt x="17861" y="3017"/>
                  <a:pt x="17272" y="2474"/>
                </a:cubicBezTo>
                <a:cubicBezTo>
                  <a:pt x="16623" y="1876"/>
                  <a:pt x="16121" y="1426"/>
                  <a:pt x="15675" y="1081"/>
                </a:cubicBezTo>
                <a:cubicBezTo>
                  <a:pt x="15523" y="962"/>
                  <a:pt x="15381" y="869"/>
                  <a:pt x="15238" y="775"/>
                </a:cubicBezTo>
                <a:cubicBezTo>
                  <a:pt x="15140" y="714"/>
                  <a:pt x="15044" y="643"/>
                  <a:pt x="14946" y="591"/>
                </a:cubicBezTo>
                <a:cubicBezTo>
                  <a:pt x="13968" y="76"/>
                  <a:pt x="12958" y="7"/>
                  <a:pt x="10792" y="0"/>
                </a:cubicBezTo>
                <a:close/>
                <a:moveTo>
                  <a:pt x="10792" y="5049"/>
                </a:moveTo>
                <a:cubicBezTo>
                  <a:pt x="7764" y="5049"/>
                  <a:pt x="2148" y="9974"/>
                  <a:pt x="2147" y="12633"/>
                </a:cubicBezTo>
                <a:cubicBezTo>
                  <a:pt x="2146" y="14309"/>
                  <a:pt x="2549" y="14118"/>
                  <a:pt x="4650" y="11471"/>
                </a:cubicBezTo>
                <a:cubicBezTo>
                  <a:pt x="5579" y="10300"/>
                  <a:pt x="6516" y="9411"/>
                  <a:pt x="7460" y="8780"/>
                </a:cubicBezTo>
                <a:cubicBezTo>
                  <a:pt x="7737" y="8498"/>
                  <a:pt x="8126" y="8289"/>
                  <a:pt x="8627" y="8141"/>
                </a:cubicBezTo>
                <a:cubicBezTo>
                  <a:pt x="9999" y="7548"/>
                  <a:pt x="11379" y="7528"/>
                  <a:pt x="12752" y="8066"/>
                </a:cubicBezTo>
                <a:cubicBezTo>
                  <a:pt x="13399" y="8215"/>
                  <a:pt x="13862" y="8456"/>
                  <a:pt x="14156" y="8807"/>
                </a:cubicBezTo>
                <a:cubicBezTo>
                  <a:pt x="15087" y="9437"/>
                  <a:pt x="16013" y="10317"/>
                  <a:pt x="16929" y="11471"/>
                </a:cubicBezTo>
                <a:cubicBezTo>
                  <a:pt x="17013" y="11577"/>
                  <a:pt x="17055" y="11618"/>
                  <a:pt x="17133" y="11715"/>
                </a:cubicBezTo>
                <a:cubicBezTo>
                  <a:pt x="17249" y="11822"/>
                  <a:pt x="17377" y="11977"/>
                  <a:pt x="17516" y="12178"/>
                </a:cubicBezTo>
                <a:cubicBezTo>
                  <a:pt x="19044" y="14026"/>
                  <a:pt x="19430" y="14116"/>
                  <a:pt x="19429" y="12633"/>
                </a:cubicBezTo>
                <a:cubicBezTo>
                  <a:pt x="19428" y="9974"/>
                  <a:pt x="13819" y="5049"/>
                  <a:pt x="10792" y="5049"/>
                </a:cubicBezTo>
                <a:close/>
                <a:moveTo>
                  <a:pt x="12530" y="11321"/>
                </a:moveTo>
                <a:cubicBezTo>
                  <a:pt x="12063" y="11348"/>
                  <a:pt x="11551" y="11370"/>
                  <a:pt x="10843" y="11382"/>
                </a:cubicBezTo>
                <a:cubicBezTo>
                  <a:pt x="10116" y="11396"/>
                  <a:pt x="9545" y="11371"/>
                  <a:pt x="8962" y="11348"/>
                </a:cubicBezTo>
                <a:cubicBezTo>
                  <a:pt x="8103" y="11590"/>
                  <a:pt x="7389" y="12052"/>
                  <a:pt x="6418" y="13000"/>
                </a:cubicBezTo>
                <a:cubicBezTo>
                  <a:pt x="5102" y="14285"/>
                  <a:pt x="4448" y="15359"/>
                  <a:pt x="4370" y="16370"/>
                </a:cubicBezTo>
                <a:cubicBezTo>
                  <a:pt x="4338" y="16785"/>
                  <a:pt x="4344" y="17085"/>
                  <a:pt x="4374" y="17315"/>
                </a:cubicBezTo>
                <a:cubicBezTo>
                  <a:pt x="4411" y="17502"/>
                  <a:pt x="4460" y="17653"/>
                  <a:pt x="4538" y="17723"/>
                </a:cubicBezTo>
                <a:cubicBezTo>
                  <a:pt x="4827" y="17901"/>
                  <a:pt x="5474" y="17237"/>
                  <a:pt x="6666" y="15664"/>
                </a:cubicBezTo>
                <a:cubicBezTo>
                  <a:pt x="7806" y="14158"/>
                  <a:pt x="8351" y="13681"/>
                  <a:pt x="9534" y="13537"/>
                </a:cubicBezTo>
                <a:cubicBezTo>
                  <a:pt x="10350" y="13270"/>
                  <a:pt x="11186" y="13266"/>
                  <a:pt x="12042" y="13537"/>
                </a:cubicBezTo>
                <a:cubicBezTo>
                  <a:pt x="12922" y="13644"/>
                  <a:pt x="13476" y="13976"/>
                  <a:pt x="14152" y="14739"/>
                </a:cubicBezTo>
                <a:cubicBezTo>
                  <a:pt x="14285" y="14868"/>
                  <a:pt x="14388" y="14991"/>
                  <a:pt x="14462" y="15113"/>
                </a:cubicBezTo>
                <a:cubicBezTo>
                  <a:pt x="14611" y="15297"/>
                  <a:pt x="14740" y="15434"/>
                  <a:pt x="14914" y="15664"/>
                </a:cubicBezTo>
                <a:cubicBezTo>
                  <a:pt x="16008" y="17108"/>
                  <a:pt x="16633" y="17765"/>
                  <a:pt x="16955" y="17729"/>
                </a:cubicBezTo>
                <a:cubicBezTo>
                  <a:pt x="16957" y="17728"/>
                  <a:pt x="16956" y="17731"/>
                  <a:pt x="16958" y="17729"/>
                </a:cubicBezTo>
                <a:cubicBezTo>
                  <a:pt x="17065" y="17638"/>
                  <a:pt x="17155" y="17481"/>
                  <a:pt x="17210" y="17281"/>
                </a:cubicBezTo>
                <a:cubicBezTo>
                  <a:pt x="17235" y="17054"/>
                  <a:pt x="17237" y="16765"/>
                  <a:pt x="17206" y="16370"/>
                </a:cubicBezTo>
                <a:cubicBezTo>
                  <a:pt x="17128" y="15359"/>
                  <a:pt x="16477" y="14285"/>
                  <a:pt x="15161" y="13000"/>
                </a:cubicBezTo>
                <a:cubicBezTo>
                  <a:pt x="14157" y="12019"/>
                  <a:pt x="13431" y="11553"/>
                  <a:pt x="12530" y="11321"/>
                </a:cubicBezTo>
                <a:close/>
                <a:moveTo>
                  <a:pt x="11612" y="16622"/>
                </a:moveTo>
                <a:cubicBezTo>
                  <a:pt x="10687" y="16572"/>
                  <a:pt x="9802" y="16767"/>
                  <a:pt x="9028" y="17118"/>
                </a:cubicBezTo>
                <a:cubicBezTo>
                  <a:pt x="7716" y="17865"/>
                  <a:pt x="6579" y="19193"/>
                  <a:pt x="6480" y="20359"/>
                </a:cubicBezTo>
                <a:cubicBezTo>
                  <a:pt x="6476" y="20423"/>
                  <a:pt x="6466" y="20485"/>
                  <a:pt x="6465" y="20550"/>
                </a:cubicBezTo>
                <a:cubicBezTo>
                  <a:pt x="6466" y="20701"/>
                  <a:pt x="6471" y="20838"/>
                  <a:pt x="6484" y="20957"/>
                </a:cubicBezTo>
                <a:cubicBezTo>
                  <a:pt x="6493" y="21048"/>
                  <a:pt x="6519" y="21121"/>
                  <a:pt x="6542" y="21195"/>
                </a:cubicBezTo>
                <a:cubicBezTo>
                  <a:pt x="6553" y="21228"/>
                  <a:pt x="6557" y="21267"/>
                  <a:pt x="6571" y="21297"/>
                </a:cubicBezTo>
                <a:cubicBezTo>
                  <a:pt x="6583" y="21322"/>
                  <a:pt x="6604" y="21342"/>
                  <a:pt x="6619" y="21365"/>
                </a:cubicBezTo>
                <a:cubicBezTo>
                  <a:pt x="6659" y="21428"/>
                  <a:pt x="6699" y="21492"/>
                  <a:pt x="6764" y="21542"/>
                </a:cubicBezTo>
                <a:cubicBezTo>
                  <a:pt x="6792" y="21563"/>
                  <a:pt x="6840" y="21577"/>
                  <a:pt x="6874" y="21596"/>
                </a:cubicBezTo>
                <a:cubicBezTo>
                  <a:pt x="7488" y="21380"/>
                  <a:pt x="7855" y="21019"/>
                  <a:pt x="8302" y="20400"/>
                </a:cubicBezTo>
                <a:cubicBezTo>
                  <a:pt x="9739" y="18411"/>
                  <a:pt x="11837" y="18411"/>
                  <a:pt x="13274" y="20400"/>
                </a:cubicBezTo>
                <a:cubicBezTo>
                  <a:pt x="13717" y="21014"/>
                  <a:pt x="14079" y="21373"/>
                  <a:pt x="14710" y="21589"/>
                </a:cubicBezTo>
                <a:cubicBezTo>
                  <a:pt x="14963" y="21444"/>
                  <a:pt x="15067" y="21236"/>
                  <a:pt x="15096" y="20923"/>
                </a:cubicBezTo>
                <a:lnTo>
                  <a:pt x="15023" y="20217"/>
                </a:lnTo>
                <a:cubicBezTo>
                  <a:pt x="15013" y="20114"/>
                  <a:pt x="15014" y="20008"/>
                  <a:pt x="15008" y="19904"/>
                </a:cubicBezTo>
                <a:cubicBezTo>
                  <a:pt x="14601" y="18519"/>
                  <a:pt x="13046" y="17019"/>
                  <a:pt x="11612" y="16622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시연 동영상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시연 동영상</a:t>
            </a:r>
          </a:p>
        </p:txBody>
      </p:sp>
      <p:pic>
        <p:nvPicPr>
          <p:cNvPr id="181" name="KakaoTalk_Video_2018-04-12-20-51-12 walking.mp4" descr="KakaoTalk_Video_2018-04-12-20-51-12 walking.mp4"/>
          <p:cNvPicPr>
            <a:picLocks noChangeAspect="0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842417" y="2426192"/>
            <a:ext cx="11319966" cy="63774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5000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향후 계획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향후 계획</a:t>
            </a:r>
          </a:p>
        </p:txBody>
      </p:sp>
      <p:sp>
        <p:nvSpPr>
          <p:cNvPr id="186" name="3. 얻어지는 결과를 실시간으로 학습된 데이터와 비교하여 보여주는 작업"/>
          <p:cNvSpPr txBox="1"/>
          <p:nvPr/>
        </p:nvSpPr>
        <p:spPr>
          <a:xfrm>
            <a:off x="943309" y="5692506"/>
            <a:ext cx="11118183" cy="1281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3. 얻어지는 결과를 실시간으로 학습된 데이터와 비교하여 보여주는 작업</a:t>
            </a:r>
          </a:p>
        </p:txBody>
      </p:sp>
      <p:sp>
        <p:nvSpPr>
          <p:cNvPr id="187" name="4. 네트워크를 이용한 모바일과의 연동"/>
          <p:cNvSpPr txBox="1"/>
          <p:nvPr/>
        </p:nvSpPr>
        <p:spPr>
          <a:xfrm>
            <a:off x="943309" y="7919854"/>
            <a:ext cx="11118183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4. 네트워크를 이용한 모바일과의 연동</a:t>
            </a:r>
          </a:p>
        </p:txBody>
      </p:sp>
      <p:sp>
        <p:nvSpPr>
          <p:cNvPr id="188" name="다른 데이터 셋을 이용한 검증"/>
          <p:cNvSpPr txBox="1"/>
          <p:nvPr/>
        </p:nvSpPr>
        <p:spPr>
          <a:xfrm>
            <a:off x="929967" y="2626071"/>
            <a:ext cx="11396898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76250" indent="-476250">
              <a:buSzPct val="100000"/>
              <a:buAutoNum type="arabicPeriod" startAt="1"/>
            </a:lvl1pPr>
          </a:lstStyle>
          <a:p>
            <a:pPr/>
            <a:r>
              <a:t>다른 데이터 셋을 이용한 검증</a:t>
            </a:r>
          </a:p>
        </p:txBody>
      </p:sp>
      <p:sp>
        <p:nvSpPr>
          <p:cNvPr id="189" name="2. 실험을 통해 얻어낸 데이터셋을 학습된 데이터와 비교"/>
          <p:cNvSpPr txBox="1"/>
          <p:nvPr/>
        </p:nvSpPr>
        <p:spPr>
          <a:xfrm>
            <a:off x="943309" y="4159288"/>
            <a:ext cx="11118183" cy="685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2. 실험을 통해 얻어낸 데이터셋을 학습된 데이터와 비교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중간 평가 답변"/>
          <p:cNvSpPr txBox="1"/>
          <p:nvPr>
            <p:ph type="title"/>
          </p:nvPr>
        </p:nvSpPr>
        <p:spPr>
          <a:xfrm>
            <a:off x="1061651" y="295012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중간 평가 답변</a:t>
            </a:r>
          </a:p>
        </p:txBody>
      </p:sp>
      <p:sp>
        <p:nvSpPr>
          <p:cNvPr id="194" name="Wi-Fi를 이용 침입자 등을 감시. 하지만 침입자 등이 Wi-Fi에 접속되어 있는 모바일 디바이스를 가지고 있어야 함.…"/>
          <p:cNvSpPr txBox="1"/>
          <p:nvPr/>
        </p:nvSpPr>
        <p:spPr>
          <a:xfrm>
            <a:off x="342814" y="3435194"/>
            <a:ext cx="12319171" cy="4610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714374" indent="-714374">
              <a:buSzPct val="100000"/>
              <a:buAutoNum type="arabicPeriod" startAt="1"/>
              <a:defRPr b="0" sz="3200"/>
            </a:pPr>
            <a:r>
              <a:t>Wi-Fi를 이용 침입자 등을 감시. 하지만 침입자 등이 Wi-Fi에 접속되어 있는 모바일 디바이스를 가지고 있어야 함.</a:t>
            </a:r>
          </a:p>
          <a:p>
            <a:pPr>
              <a:defRPr b="0" sz="3200"/>
            </a:pPr>
          </a:p>
          <a:p>
            <a:pPr marL="333374" indent="-333374">
              <a:buSzPct val="145000"/>
              <a:buChar char="-"/>
              <a:defRPr b="0" sz="3200"/>
            </a:pPr>
          </a:p>
          <a:p>
            <a:pPr marL="457200" indent="-317500" defTabSz="457200">
              <a:buClr>
                <a:srgbClr val="24292E"/>
              </a:buClr>
              <a:buSzPct val="100000"/>
              <a:buFont typeface="Helvetica Neue"/>
              <a:buAutoNum type="arabicPeriod" startAt="2"/>
              <a:defRPr b="0" sz="3200">
                <a:solidFill>
                  <a:srgbClr val="24292E"/>
                </a:solidFill>
              </a:defRPr>
            </a:pPr>
            <a:r>
              <a:t>학습이 되지 않는 사람이 동일한 동작을 해도 측정이 가능한지?</a:t>
            </a:r>
          </a:p>
          <a:p>
            <a:pPr defTabSz="457200">
              <a:defRPr b="0" sz="3200">
                <a:solidFill>
                  <a:srgbClr val="24292E"/>
                </a:solidFill>
              </a:defRPr>
            </a:pPr>
          </a:p>
          <a:p>
            <a:pPr defTabSz="457200">
              <a:defRPr b="0" sz="3200">
                <a:solidFill>
                  <a:srgbClr val="24292E"/>
                </a:solidFill>
              </a:defRPr>
            </a:pPr>
          </a:p>
          <a:p>
            <a:pPr marL="457200" indent="-317500" defTabSz="457200">
              <a:buClr>
                <a:srgbClr val="24292E"/>
              </a:buClr>
              <a:buSzPct val="100000"/>
              <a:buFont typeface="Helvetica Neue"/>
              <a:buAutoNum type="arabicPeriod" startAt="3"/>
              <a:defRPr b="0" sz="3200">
                <a:solidFill>
                  <a:srgbClr val="24292E"/>
                </a:solidFill>
              </a:defRPr>
            </a:pPr>
            <a:r>
              <a:t>분류된 동작을 홈 IOT에 어떤 방식으로 활용할 것인지 예를 더 구체적으로 알려주세요.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중간 평가 답변"/>
          <p:cNvSpPr txBox="1"/>
          <p:nvPr>
            <p:ph type="title"/>
          </p:nvPr>
        </p:nvSpPr>
        <p:spPr>
          <a:xfrm>
            <a:off x="1061651" y="295013"/>
            <a:ext cx="10464801" cy="1698926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중간 평가 답변</a:t>
            </a:r>
          </a:p>
        </p:txBody>
      </p:sp>
      <p:sp>
        <p:nvSpPr>
          <p:cNvPr id="199" name="4. 1장에서 WiFI CSI 에 대한 개념을 조금 더 자세히 설명해주는게 좋을것 같습니다.…"/>
          <p:cNvSpPr txBox="1"/>
          <p:nvPr/>
        </p:nvSpPr>
        <p:spPr>
          <a:xfrm>
            <a:off x="445264" y="2532756"/>
            <a:ext cx="12114272" cy="6415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defRPr b="0" sz="2800">
                <a:solidFill>
                  <a:srgbClr val="24292E"/>
                </a:solidFill>
              </a:defRPr>
            </a:pPr>
            <a:r>
              <a:t> 4. 1장에서 WiFI CSI 에 대한 개념을 조금 더 자세히 설명해주는게 좋을것 같습니다.</a:t>
            </a:r>
          </a:p>
          <a:p>
            <a:pPr defTabSz="457200">
              <a:defRPr b="0" sz="2800">
                <a:solidFill>
                  <a:srgbClr val="24292E"/>
                </a:solidFill>
              </a:defRPr>
            </a:pPr>
          </a:p>
          <a:p>
            <a:pPr defTabSz="457200">
              <a:defRPr b="0" sz="2800">
                <a:solidFill>
                  <a:srgbClr val="24292E"/>
                </a:solidFill>
              </a:defRPr>
            </a:pPr>
          </a:p>
          <a:p>
            <a:pPr defTabSz="457200">
              <a:defRPr b="0" sz="2800">
                <a:solidFill>
                  <a:srgbClr val="24292E"/>
                </a:solidFill>
              </a:defRPr>
            </a:pPr>
            <a:r>
              <a:t> 5. 유사한 연구 논문이 최근에 많이 발표된것으로 압니다. 이에 대한 조사를 실시후, 해당 과제에서 구현하고자 하는 기술의 차이점이 있는지, 아니면 발표된 기술의 내용을 활용해서 구현해 보는 것이 목적인지 작성하면 좋을듯 합니다.</a:t>
            </a:r>
          </a:p>
          <a:p>
            <a:pPr defTabSz="457200">
              <a:defRPr b="0" sz="2800">
                <a:solidFill>
                  <a:srgbClr val="24292E"/>
                </a:solidFill>
              </a:defRPr>
            </a:pPr>
          </a:p>
          <a:p>
            <a:pPr defTabSz="457200">
              <a:defRPr b="0" sz="2800">
                <a:solidFill>
                  <a:srgbClr val="24292E"/>
                </a:solidFill>
              </a:defRPr>
            </a:pPr>
          </a:p>
          <a:p>
            <a:pPr defTabSz="457200">
              <a:defRPr b="0" sz="2800">
                <a:solidFill>
                  <a:srgbClr val="24292E"/>
                </a:solidFill>
              </a:defRPr>
            </a:pPr>
            <a:r>
              <a:t> 6.본 프로젝트를 통하여 인식할 사람의 행동이 무엇인지를 정의하길 바랍니다. 문제 정의와 시스템이 반영할 model 이 무엇인지 명확하지 않습니다. 아직 계획을 구체적으로 잡고 있지 않은 것 같습니다. Use Case Diagram 의 오류가 있읍니다. 표준 spec 을 보면서 다시 그려주세요. 본 프로젝트의 주요 서비스는 행동의 인지 부분이지 통신 부분이 아닙니다. 통신부분은 기술 내용으로 넣어주세요.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MOBICOM"/>
          <p:cNvSpPr txBox="1"/>
          <p:nvPr>
            <p:ph type="title"/>
          </p:nvPr>
        </p:nvSpPr>
        <p:spPr>
          <a:xfrm>
            <a:off x="693018" y="61838"/>
            <a:ext cx="11099801" cy="2159001"/>
          </a:xfrm>
          <a:prstGeom prst="rect">
            <a:avLst/>
          </a:prstGeom>
        </p:spPr>
        <p:txBody>
          <a:bodyPr/>
          <a:lstStyle>
            <a:lvl1pPr>
              <a:defRPr sz="7500"/>
            </a:lvl1pPr>
          </a:lstStyle>
          <a:p>
            <a:pPr/>
            <a:r>
              <a:t>MOBICOM</a:t>
            </a:r>
          </a:p>
        </p:txBody>
      </p:sp>
      <p:sp>
        <p:nvSpPr>
          <p:cNvPr id="128" name="팀장: 이경재…"/>
          <p:cNvSpPr txBox="1"/>
          <p:nvPr>
            <p:ph type="body" idx="1"/>
          </p:nvPr>
        </p:nvSpPr>
        <p:spPr>
          <a:xfrm>
            <a:off x="952500" y="2934320"/>
            <a:ext cx="11099800" cy="5612160"/>
          </a:xfrm>
          <a:prstGeom prst="rect">
            <a:avLst/>
          </a:prstGeom>
        </p:spPr>
        <p:txBody>
          <a:bodyPr/>
          <a:lstStyle/>
          <a:p>
            <a:pPr>
              <a:defRPr sz="5000"/>
            </a:pPr>
            <a:r>
              <a:t>팀장: 이경재</a:t>
            </a:r>
          </a:p>
          <a:p>
            <a:pPr>
              <a:defRPr sz="5000"/>
            </a:pPr>
            <a:r>
              <a:t>팀원: 양재영</a:t>
            </a:r>
          </a:p>
          <a:p>
            <a:pPr>
              <a:defRPr sz="5000"/>
            </a:pPr>
            <a:r>
              <a:t>팀원: 박수찬</a:t>
            </a:r>
          </a:p>
          <a:p>
            <a:pPr>
              <a:defRPr sz="5000"/>
            </a:pPr>
            <a:r>
              <a:t>팀원: 김태기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"/>
          <p:cNvSpPr/>
          <p:nvPr/>
        </p:nvSpPr>
        <p:spPr>
          <a:xfrm>
            <a:off x="-20241" y="-63500"/>
            <a:ext cx="13045282" cy="103495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1" name="Rectangle"/>
          <p:cNvSpPr/>
          <p:nvPr/>
        </p:nvSpPr>
        <p:spPr>
          <a:xfrm>
            <a:off x="-152400" y="3589436"/>
            <a:ext cx="13309600" cy="61730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2" name="Rectangle"/>
          <p:cNvSpPr/>
          <p:nvPr/>
        </p:nvSpPr>
        <p:spPr>
          <a:xfrm>
            <a:off x="5685631" y="1574800"/>
            <a:ext cx="1841451" cy="155565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3" name="목차"/>
          <p:cNvSpPr txBox="1"/>
          <p:nvPr>
            <p:ph type="title"/>
          </p:nvPr>
        </p:nvSpPr>
        <p:spPr>
          <a:xfrm>
            <a:off x="952500" y="1273125"/>
            <a:ext cx="11099800" cy="2159001"/>
          </a:xfrm>
          <a:prstGeom prst="rect">
            <a:avLst/>
          </a:prstGeom>
        </p:spPr>
        <p:txBody>
          <a:bodyPr/>
          <a:lstStyle>
            <a:lvl1pPr>
              <a:defRPr sz="10000"/>
            </a:lvl1pPr>
          </a:lstStyle>
          <a:p>
            <a:pPr/>
            <a:r>
              <a:t>목차</a:t>
            </a:r>
          </a:p>
        </p:txBody>
      </p:sp>
      <p:sp>
        <p:nvSpPr>
          <p:cNvPr id="134" name="개발 목표…"/>
          <p:cNvSpPr txBox="1"/>
          <p:nvPr>
            <p:ph type="body" idx="1"/>
          </p:nvPr>
        </p:nvSpPr>
        <p:spPr>
          <a:xfrm>
            <a:off x="952500" y="3265140"/>
            <a:ext cx="11099800" cy="5612160"/>
          </a:xfrm>
          <a:prstGeom prst="rect">
            <a:avLst/>
          </a:prstGeom>
        </p:spPr>
        <p:txBody>
          <a:bodyPr/>
          <a:lstStyle/>
          <a:p>
            <a:pPr>
              <a:defRPr sz="5000"/>
            </a:pPr>
            <a:r>
              <a:t>개발 목표</a:t>
            </a:r>
          </a:p>
          <a:p>
            <a:pPr>
              <a:defRPr sz="5000"/>
            </a:pPr>
            <a:r>
              <a:t>진행 상황</a:t>
            </a:r>
          </a:p>
          <a:p>
            <a:pPr>
              <a:defRPr sz="5000"/>
            </a:pPr>
            <a:r>
              <a:t>시연 동영상</a:t>
            </a:r>
          </a:p>
          <a:p>
            <a:pPr>
              <a:defRPr sz="5000"/>
            </a:pPr>
            <a:r>
              <a:t>향후 계획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개발 목표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개발 목표</a:t>
            </a:r>
          </a:p>
        </p:txBody>
      </p:sp>
      <p:pic>
        <p:nvPicPr>
          <p:cNvPr id="139" name="7f85e3a0eaad4ed96efb70cc54fd129d.jpeg" descr="7f85e3a0eaad4ed96efb70cc54fd129d.jpeg"/>
          <p:cNvPicPr>
            <a:picLocks noChangeAspect="1"/>
          </p:cNvPicPr>
          <p:nvPr/>
        </p:nvPicPr>
        <p:blipFill>
          <a:blip r:embed="rId4">
            <a:extLst/>
          </a:blip>
          <a:srcRect l="22290" t="26102" r="12341" b="15823"/>
          <a:stretch>
            <a:fillRect/>
          </a:stretch>
        </p:blipFill>
        <p:spPr>
          <a:xfrm>
            <a:off x="1826751" y="4552933"/>
            <a:ext cx="3248156" cy="2885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6" h="21571" fill="norm" stroke="1" extrusionOk="0">
                <a:moveTo>
                  <a:pt x="14167" y="1"/>
                </a:moveTo>
                <a:cubicBezTo>
                  <a:pt x="14167" y="-29"/>
                  <a:pt x="2095" y="2446"/>
                  <a:pt x="2055" y="2484"/>
                </a:cubicBezTo>
                <a:cubicBezTo>
                  <a:pt x="2033" y="2505"/>
                  <a:pt x="2068" y="2828"/>
                  <a:pt x="2135" y="3199"/>
                </a:cubicBezTo>
                <a:cubicBezTo>
                  <a:pt x="2229" y="3729"/>
                  <a:pt x="2228" y="3900"/>
                  <a:pt x="2124" y="4005"/>
                </a:cubicBezTo>
                <a:cubicBezTo>
                  <a:pt x="2052" y="4079"/>
                  <a:pt x="1551" y="4227"/>
                  <a:pt x="1011" y="4332"/>
                </a:cubicBezTo>
                <a:cubicBezTo>
                  <a:pt x="471" y="4437"/>
                  <a:pt x="16" y="4537"/>
                  <a:pt x="1" y="4554"/>
                </a:cubicBezTo>
                <a:cubicBezTo>
                  <a:pt x="-14" y="4572"/>
                  <a:pt x="165" y="5782"/>
                  <a:pt x="399" y="7242"/>
                </a:cubicBezTo>
                <a:lnTo>
                  <a:pt x="826" y="9897"/>
                </a:lnTo>
                <a:lnTo>
                  <a:pt x="1879" y="9678"/>
                </a:lnTo>
                <a:cubicBezTo>
                  <a:pt x="2458" y="9558"/>
                  <a:pt x="2991" y="9488"/>
                  <a:pt x="3060" y="9518"/>
                </a:cubicBezTo>
                <a:cubicBezTo>
                  <a:pt x="3130" y="9547"/>
                  <a:pt x="3215" y="9831"/>
                  <a:pt x="3253" y="10149"/>
                </a:cubicBezTo>
                <a:cubicBezTo>
                  <a:pt x="3290" y="10467"/>
                  <a:pt x="3356" y="10788"/>
                  <a:pt x="3398" y="10864"/>
                </a:cubicBezTo>
                <a:cubicBezTo>
                  <a:pt x="3454" y="10967"/>
                  <a:pt x="4049" y="10886"/>
                  <a:pt x="5695" y="10547"/>
                </a:cubicBezTo>
                <a:cubicBezTo>
                  <a:pt x="7663" y="10141"/>
                  <a:pt x="7922" y="10110"/>
                  <a:pt x="7966" y="10277"/>
                </a:cubicBezTo>
                <a:cubicBezTo>
                  <a:pt x="8103" y="10795"/>
                  <a:pt x="8384" y="11258"/>
                  <a:pt x="8697" y="11476"/>
                </a:cubicBezTo>
                <a:lnTo>
                  <a:pt x="9047" y="11716"/>
                </a:lnTo>
                <a:lnTo>
                  <a:pt x="9047" y="12971"/>
                </a:lnTo>
                <a:lnTo>
                  <a:pt x="9047" y="14226"/>
                </a:lnTo>
                <a:lnTo>
                  <a:pt x="15029" y="16459"/>
                </a:lnTo>
                <a:lnTo>
                  <a:pt x="21011" y="18690"/>
                </a:lnTo>
                <a:lnTo>
                  <a:pt x="21040" y="20132"/>
                </a:lnTo>
                <a:lnTo>
                  <a:pt x="21069" y="21571"/>
                </a:lnTo>
                <a:lnTo>
                  <a:pt x="21586" y="21571"/>
                </a:lnTo>
                <a:lnTo>
                  <a:pt x="21586" y="17928"/>
                </a:lnTo>
                <a:lnTo>
                  <a:pt x="21586" y="14285"/>
                </a:lnTo>
                <a:lnTo>
                  <a:pt x="21325" y="14285"/>
                </a:lnTo>
                <a:lnTo>
                  <a:pt x="21064" y="14285"/>
                </a:lnTo>
                <a:lnTo>
                  <a:pt x="21064" y="15581"/>
                </a:lnTo>
                <a:cubicBezTo>
                  <a:pt x="21064" y="16512"/>
                  <a:pt x="21026" y="16893"/>
                  <a:pt x="20932" y="16931"/>
                </a:cubicBezTo>
                <a:cubicBezTo>
                  <a:pt x="20860" y="16960"/>
                  <a:pt x="19815" y="16621"/>
                  <a:pt x="18608" y="16181"/>
                </a:cubicBezTo>
                <a:lnTo>
                  <a:pt x="16414" y="15383"/>
                </a:lnTo>
                <a:lnTo>
                  <a:pt x="16216" y="14332"/>
                </a:lnTo>
                <a:cubicBezTo>
                  <a:pt x="15977" y="13065"/>
                  <a:pt x="16069" y="12322"/>
                  <a:pt x="16564" y="11550"/>
                </a:cubicBezTo>
                <a:cubicBezTo>
                  <a:pt x="17005" y="10862"/>
                  <a:pt x="17464" y="10542"/>
                  <a:pt x="18387" y="10283"/>
                </a:cubicBezTo>
                <a:cubicBezTo>
                  <a:pt x="19343" y="10014"/>
                  <a:pt x="19698" y="9817"/>
                  <a:pt x="20159" y="9298"/>
                </a:cubicBezTo>
                <a:cubicBezTo>
                  <a:pt x="20766" y="8616"/>
                  <a:pt x="21011" y="7897"/>
                  <a:pt x="21008" y="6818"/>
                </a:cubicBezTo>
                <a:cubicBezTo>
                  <a:pt x="21007" y="6031"/>
                  <a:pt x="20962" y="5785"/>
                  <a:pt x="20731" y="5293"/>
                </a:cubicBezTo>
                <a:cubicBezTo>
                  <a:pt x="20380" y="4545"/>
                  <a:pt x="19898" y="4023"/>
                  <a:pt x="19236" y="3682"/>
                </a:cubicBezTo>
                <a:cubicBezTo>
                  <a:pt x="18812" y="3463"/>
                  <a:pt x="18554" y="3417"/>
                  <a:pt x="17875" y="3436"/>
                </a:cubicBezTo>
                <a:cubicBezTo>
                  <a:pt x="17415" y="3448"/>
                  <a:pt x="16924" y="3473"/>
                  <a:pt x="16783" y="3492"/>
                </a:cubicBezTo>
                <a:cubicBezTo>
                  <a:pt x="16555" y="3523"/>
                  <a:pt x="16519" y="3471"/>
                  <a:pt x="16448" y="3012"/>
                </a:cubicBezTo>
                <a:cubicBezTo>
                  <a:pt x="16404" y="2728"/>
                  <a:pt x="16346" y="2475"/>
                  <a:pt x="16322" y="2448"/>
                </a:cubicBezTo>
                <a:cubicBezTo>
                  <a:pt x="16298" y="2421"/>
                  <a:pt x="15921" y="2474"/>
                  <a:pt x="15483" y="2567"/>
                </a:cubicBezTo>
                <a:cubicBezTo>
                  <a:pt x="15045" y="2660"/>
                  <a:pt x="14663" y="2694"/>
                  <a:pt x="14634" y="2641"/>
                </a:cubicBezTo>
                <a:cubicBezTo>
                  <a:pt x="14596" y="2572"/>
                  <a:pt x="14167" y="147"/>
                  <a:pt x="14167" y="1"/>
                </a:cubicBezTo>
                <a:close/>
                <a:moveTo>
                  <a:pt x="17928" y="3905"/>
                </a:moveTo>
                <a:cubicBezTo>
                  <a:pt x="20057" y="3878"/>
                  <a:pt x="21350" y="6599"/>
                  <a:pt x="20117" y="8515"/>
                </a:cubicBezTo>
                <a:cubicBezTo>
                  <a:pt x="19692" y="9175"/>
                  <a:pt x="19157" y="9538"/>
                  <a:pt x="18218" y="9802"/>
                </a:cubicBezTo>
                <a:cubicBezTo>
                  <a:pt x="17273" y="10068"/>
                  <a:pt x="16813" y="10362"/>
                  <a:pt x="16314" y="11019"/>
                </a:cubicBezTo>
                <a:cubicBezTo>
                  <a:pt x="16197" y="11172"/>
                  <a:pt x="16101" y="11313"/>
                  <a:pt x="16018" y="11458"/>
                </a:cubicBezTo>
                <a:cubicBezTo>
                  <a:pt x="15962" y="11567"/>
                  <a:pt x="15909" y="11679"/>
                  <a:pt x="15860" y="11799"/>
                </a:cubicBezTo>
                <a:cubicBezTo>
                  <a:pt x="15841" y="11845"/>
                  <a:pt x="15826" y="11888"/>
                  <a:pt x="15810" y="11929"/>
                </a:cubicBezTo>
                <a:cubicBezTo>
                  <a:pt x="15624" y="12514"/>
                  <a:pt x="15634" y="13266"/>
                  <a:pt x="15762" y="14742"/>
                </a:cubicBezTo>
                <a:cubicBezTo>
                  <a:pt x="15767" y="14792"/>
                  <a:pt x="15765" y="14838"/>
                  <a:pt x="15760" y="14881"/>
                </a:cubicBezTo>
                <a:cubicBezTo>
                  <a:pt x="15757" y="14947"/>
                  <a:pt x="15739" y="14999"/>
                  <a:pt x="15712" y="15030"/>
                </a:cubicBezTo>
                <a:cubicBezTo>
                  <a:pt x="15703" y="15041"/>
                  <a:pt x="15692" y="15050"/>
                  <a:pt x="15681" y="15053"/>
                </a:cubicBezTo>
                <a:cubicBezTo>
                  <a:pt x="15666" y="15058"/>
                  <a:pt x="15581" y="15036"/>
                  <a:pt x="15438" y="14991"/>
                </a:cubicBezTo>
                <a:cubicBezTo>
                  <a:pt x="15296" y="14946"/>
                  <a:pt x="15097" y="14877"/>
                  <a:pt x="14855" y="14792"/>
                </a:cubicBezTo>
                <a:cubicBezTo>
                  <a:pt x="14372" y="14623"/>
                  <a:pt x="13721" y="14387"/>
                  <a:pt x="13017" y="14122"/>
                </a:cubicBezTo>
                <a:lnTo>
                  <a:pt x="10456" y="13158"/>
                </a:lnTo>
                <a:lnTo>
                  <a:pt x="10427" y="12303"/>
                </a:lnTo>
                <a:cubicBezTo>
                  <a:pt x="10427" y="12297"/>
                  <a:pt x="10427" y="12294"/>
                  <a:pt x="10427" y="12288"/>
                </a:cubicBezTo>
                <a:cubicBezTo>
                  <a:pt x="10426" y="12267"/>
                  <a:pt x="10425" y="12255"/>
                  <a:pt x="10424" y="12235"/>
                </a:cubicBezTo>
                <a:cubicBezTo>
                  <a:pt x="10420" y="12112"/>
                  <a:pt x="10419" y="12002"/>
                  <a:pt x="10419" y="11909"/>
                </a:cubicBezTo>
                <a:cubicBezTo>
                  <a:pt x="10419" y="11827"/>
                  <a:pt x="10419" y="11746"/>
                  <a:pt x="10424" y="11683"/>
                </a:cubicBezTo>
                <a:cubicBezTo>
                  <a:pt x="10424" y="11682"/>
                  <a:pt x="10424" y="11681"/>
                  <a:pt x="10424" y="11680"/>
                </a:cubicBezTo>
                <a:cubicBezTo>
                  <a:pt x="10425" y="11667"/>
                  <a:pt x="10426" y="11656"/>
                  <a:pt x="10427" y="11645"/>
                </a:cubicBezTo>
                <a:cubicBezTo>
                  <a:pt x="10434" y="11563"/>
                  <a:pt x="10445" y="11492"/>
                  <a:pt x="10461" y="11434"/>
                </a:cubicBezTo>
                <a:cubicBezTo>
                  <a:pt x="10489" y="11333"/>
                  <a:pt x="10533" y="11259"/>
                  <a:pt x="10596" y="11182"/>
                </a:cubicBezTo>
                <a:cubicBezTo>
                  <a:pt x="10626" y="11145"/>
                  <a:pt x="10651" y="11109"/>
                  <a:pt x="10677" y="11072"/>
                </a:cubicBezTo>
                <a:cubicBezTo>
                  <a:pt x="10902" y="10762"/>
                  <a:pt x="10979" y="10474"/>
                  <a:pt x="11055" y="9707"/>
                </a:cubicBezTo>
                <a:cubicBezTo>
                  <a:pt x="11082" y="9429"/>
                  <a:pt x="11152" y="9405"/>
                  <a:pt x="13267" y="8975"/>
                </a:cubicBezTo>
                <a:cubicBezTo>
                  <a:pt x="14400" y="8744"/>
                  <a:pt x="15322" y="8541"/>
                  <a:pt x="15443" y="8500"/>
                </a:cubicBezTo>
                <a:cubicBezTo>
                  <a:pt x="15448" y="8493"/>
                  <a:pt x="15453" y="8487"/>
                  <a:pt x="15457" y="8473"/>
                </a:cubicBezTo>
                <a:cubicBezTo>
                  <a:pt x="15469" y="8421"/>
                  <a:pt x="15469" y="8317"/>
                  <a:pt x="15459" y="8174"/>
                </a:cubicBezTo>
                <a:cubicBezTo>
                  <a:pt x="15428" y="7933"/>
                  <a:pt x="15376" y="7589"/>
                  <a:pt x="15309" y="7192"/>
                </a:cubicBezTo>
                <a:cubicBezTo>
                  <a:pt x="15192" y="6500"/>
                  <a:pt x="15123" y="5883"/>
                  <a:pt x="15156" y="5824"/>
                </a:cubicBezTo>
                <a:cubicBezTo>
                  <a:pt x="15156" y="5823"/>
                  <a:pt x="15158" y="5822"/>
                  <a:pt x="15158" y="5821"/>
                </a:cubicBezTo>
                <a:cubicBezTo>
                  <a:pt x="15159" y="5820"/>
                  <a:pt x="15161" y="5819"/>
                  <a:pt x="15161" y="5818"/>
                </a:cubicBezTo>
                <a:cubicBezTo>
                  <a:pt x="15166" y="5810"/>
                  <a:pt x="15184" y="5800"/>
                  <a:pt x="15209" y="5788"/>
                </a:cubicBezTo>
                <a:cubicBezTo>
                  <a:pt x="15329" y="5726"/>
                  <a:pt x="15649" y="5637"/>
                  <a:pt x="16008" y="5569"/>
                </a:cubicBezTo>
                <a:lnTo>
                  <a:pt x="16796" y="5418"/>
                </a:lnTo>
                <a:lnTo>
                  <a:pt x="16728" y="4798"/>
                </a:lnTo>
                <a:cubicBezTo>
                  <a:pt x="16661" y="4196"/>
                  <a:pt x="16669" y="4171"/>
                  <a:pt x="16955" y="4044"/>
                </a:cubicBezTo>
                <a:cubicBezTo>
                  <a:pt x="17117" y="3972"/>
                  <a:pt x="17554" y="3909"/>
                  <a:pt x="17928" y="3905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40" name="laser-160991_640.png" descr="laser-160991_64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606886" y="4272680"/>
            <a:ext cx="8128001" cy="406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antenna-602142_640.png" descr="antenna-602142_640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407729" y="3156724"/>
            <a:ext cx="5678133" cy="567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6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clickEffect" presetSubtype="6" presetID="15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2"/>
      <p:bldP build="whole" bldLvl="1" animBg="1" rev="0" advAuto="0" spid="141" grpId="3"/>
      <p:bldP build="whole" bldLvl="1" animBg="1" rev="0" advAuto="0" spid="13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진행 상황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진행 상황</a:t>
            </a:r>
          </a:p>
        </p:txBody>
      </p:sp>
      <p:sp>
        <p:nvSpPr>
          <p:cNvPr id="146" name="행동 샘플 추출 단계…"/>
          <p:cNvSpPr txBox="1"/>
          <p:nvPr/>
        </p:nvSpPr>
        <p:spPr>
          <a:xfrm>
            <a:off x="749565" y="3978526"/>
            <a:ext cx="11824273" cy="3523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76250" indent="-476250">
              <a:buSzPct val="100000"/>
              <a:buAutoNum type="arabicPeriod" startAt="1"/>
              <a:defRPr sz="4300"/>
            </a:pPr>
            <a:r>
              <a:t> 행동 샘플 추출 단계</a:t>
            </a:r>
          </a:p>
          <a:p>
            <a:pPr>
              <a:defRPr sz="4300"/>
            </a:pPr>
          </a:p>
          <a:p>
            <a:pPr>
              <a:defRPr sz="4300"/>
            </a:pPr>
            <a:r>
              <a:t>2. 샘플을 이용한 학습 단계</a:t>
            </a:r>
          </a:p>
          <a:p>
            <a:pPr>
              <a:defRPr sz="4300"/>
            </a:pPr>
          </a:p>
          <a:p>
            <a:pPr>
              <a:defRPr sz="4300"/>
            </a:pPr>
            <a:r>
              <a:t>3. 패킷 전송을 통한 사람의 행동 변화 데이터셋 만들기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진행 상황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진행 상황</a:t>
            </a:r>
          </a:p>
        </p:txBody>
      </p:sp>
      <p:sp>
        <p:nvSpPr>
          <p:cNvPr id="151" name="행동 샘플 추출 단계"/>
          <p:cNvSpPr txBox="1"/>
          <p:nvPr/>
        </p:nvSpPr>
        <p:spPr>
          <a:xfrm>
            <a:off x="268396" y="2393443"/>
            <a:ext cx="5391902" cy="79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76250" indent="-476250">
              <a:buSzPct val="100000"/>
              <a:buAutoNum type="arabicPeriod" startAt="1"/>
              <a:defRPr sz="4300"/>
            </a:lvl1pPr>
          </a:lstStyle>
          <a:p>
            <a:pPr/>
            <a:r>
              <a:t>행동 샘플 추출 단계</a:t>
            </a:r>
          </a:p>
        </p:txBody>
      </p:sp>
      <p:pic>
        <p:nvPicPr>
          <p:cNvPr id="152" name="Screen Shot 2018-04-09 at 3.57.47 PM.png" descr="Screen Shot 2018-04-09 at 3.57.47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91788" y="4035677"/>
            <a:ext cx="7200968" cy="3691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tmp1 table.png" descr="tmp1 tabl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872822" y="3149031"/>
            <a:ext cx="4961773" cy="54645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진행 상황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진행 상황</a:t>
            </a:r>
          </a:p>
        </p:txBody>
      </p:sp>
      <p:sp>
        <p:nvSpPr>
          <p:cNvPr id="158" name="2.  샘플을 이용한 학습 단계"/>
          <p:cNvSpPr txBox="1"/>
          <p:nvPr/>
        </p:nvSpPr>
        <p:spPr>
          <a:xfrm>
            <a:off x="3353869" y="2376331"/>
            <a:ext cx="6052592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pPr/>
            <a:r>
              <a:t>2.  샘플을 이용한 학습 단계</a:t>
            </a:r>
          </a:p>
        </p:txBody>
      </p:sp>
      <p:pic>
        <p:nvPicPr>
          <p:cNvPr id="159" name="Screen Shot 2018-04-09 at 5.25.48 PM.png" descr="Screen Shot 2018-04-09 at 5.25.48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3331" y="3518332"/>
            <a:ext cx="5429926" cy="57110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ckpt1.png" descr="ckpt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47714" y="3607395"/>
            <a:ext cx="1993901" cy="148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ckpt2.png" descr="ckpt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217564" y="5744365"/>
            <a:ext cx="1854201" cy="1219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ckpt3.png" descr="ckpt3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255664" y="7614635"/>
            <a:ext cx="1778001" cy="1257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Arrow"/>
          <p:cNvSpPr/>
          <p:nvPr/>
        </p:nvSpPr>
        <p:spPr>
          <a:xfrm>
            <a:off x="6406148" y="5105400"/>
            <a:ext cx="194198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35" grpId="1" repeatCount="4000" fill="hold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진행 상황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진행 상황</a:t>
            </a:r>
          </a:p>
        </p:txBody>
      </p:sp>
      <p:sp>
        <p:nvSpPr>
          <p:cNvPr id="168" name="3. 패킷 전송을 통한 사람의 행동 변화 데이터셋 만들기"/>
          <p:cNvSpPr txBox="1"/>
          <p:nvPr/>
        </p:nvSpPr>
        <p:spPr>
          <a:xfrm>
            <a:off x="650309" y="2267470"/>
            <a:ext cx="11704182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pPr/>
            <a:r>
              <a:t>3. 패킷 전송을 통한 사람의 행동 변화 데이터셋 만들기</a:t>
            </a:r>
          </a:p>
        </p:txBody>
      </p:sp>
      <p:pic>
        <p:nvPicPr>
          <p:cNvPr id="169" name="IMG_8956.JPG" descr="IMG_895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3788" y="3451108"/>
            <a:ext cx="4386038" cy="58480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IMG_8957.JPG" descr="IMG_8957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40263" y="3417034"/>
            <a:ext cx="4437149" cy="59161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man-309030_640.png" descr="man-309030_640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150213" y="3670759"/>
            <a:ext cx="2704374" cy="54087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시연 동영상"/>
          <p:cNvSpPr txBox="1"/>
          <p:nvPr>
            <p:ph type="title"/>
          </p:nvPr>
        </p:nvSpPr>
        <p:spPr>
          <a:xfrm>
            <a:off x="1014395" y="176396"/>
            <a:ext cx="10464801" cy="169892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시연 동영상</a:t>
            </a:r>
          </a:p>
        </p:txBody>
      </p:sp>
      <p:pic>
        <p:nvPicPr>
          <p:cNvPr id="176" name="KakaoTalk_Video_2018-04-12-21-06-00 standing.mp4" descr="KakaoTalk_Video_2018-04-12-21-06-00 standing.mp4"/>
          <p:cNvPicPr>
            <a:picLocks noChangeAspect="0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836595" y="2593135"/>
            <a:ext cx="11172791" cy="62945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66000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